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7" r:id="rId3"/>
    <p:sldId id="258" r:id="rId5"/>
    <p:sldId id="259" r:id="rId6"/>
    <p:sldId id="314" r:id="rId7"/>
    <p:sldId id="371" r:id="rId8"/>
    <p:sldId id="363" r:id="rId9"/>
    <p:sldId id="369" r:id="rId10"/>
    <p:sldId id="366" r:id="rId11"/>
    <p:sldId id="367" r:id="rId12"/>
    <p:sldId id="370" r:id="rId13"/>
    <p:sldId id="372" r:id="rId14"/>
    <p:sldId id="368" r:id="rId15"/>
    <p:sldId id="316" r:id="rId16"/>
    <p:sldId id="320" r:id="rId17"/>
    <p:sldId id="321" r:id="rId18"/>
    <p:sldId id="365" r:id="rId19"/>
    <p:sldId id="322" r:id="rId20"/>
    <p:sldId id="324" r:id="rId21"/>
    <p:sldId id="325" r:id="rId22"/>
    <p:sldId id="326" r:id="rId23"/>
    <p:sldId id="323" r:id="rId24"/>
    <p:sldId id="317" r:id="rId25"/>
    <p:sldId id="319" r:id="rId26"/>
    <p:sldId id="360" r:id="rId27"/>
    <p:sldId id="373" r:id="rId28"/>
    <p:sldId id="374" r:id="rId29"/>
    <p:sldId id="395" r:id="rId30"/>
    <p:sldId id="394" r:id="rId31"/>
    <p:sldId id="396" r:id="rId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4077"/>
    <a:srgbClr val="BF55DB"/>
    <a:srgbClr val="F8D845"/>
    <a:srgbClr val="F77258"/>
    <a:srgbClr val="FEFEFE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165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tags" Target="../tags/tag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en-US" altLang="zh-CN" kern="1200" baseline="0">
                <a:latin typeface="+mn-lt"/>
                <a:ea typeface="+mn-ea"/>
                <a:cs typeface="+mn-cs"/>
              </a:rPr>
              <a:t>SRA2021-G05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0"/>
            <a:ext cx="8050530" cy="686054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334260" y="188404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15" y="3051175"/>
            <a:ext cx="225679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去团长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1150" y="715010"/>
            <a:ext cx="7059295" cy="4176395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5087620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23695" y="28765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86639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24231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241808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239649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239649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24231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72637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888740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88163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88417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726940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5095240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3332480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5124450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560006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6093" r="1149"/>
          <a:stretch>
            <a:fillRect/>
          </a:stretch>
        </p:blipFill>
        <p:spPr>
          <a:xfrm>
            <a:off x="5353050" y="851535"/>
            <a:ext cx="1584960" cy="711835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103620" y="1456690"/>
            <a:ext cx="382270" cy="819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①卖家通过小区业主群、小区团购群等发布消息；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②在微信群内进行推广、统计等；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③买卖双方通过微信聊天进行提货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沟通。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0"/>
            <a:ext cx="600202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桥运河时常有人组团钓鱼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46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某一天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在陈家河钓到了很多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杨老师希望在下班回家之前把这些鱼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处理？卖给同校的师生。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卖鱼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包括但不限于：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学校做饭需求的教职工；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学校附近租房住有条件的学生；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附近社区中的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居民；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522220" y="146685"/>
            <a:ext cx="67335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494855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 algn="l" fontAlgn="auto" latinLnBrk="0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91928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91770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5365" y="1472565"/>
            <a:ext cx="635" cy="460184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1746250" y="1848485"/>
            <a:ext cx="277876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建立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建群和管理不便，且卖鱼活动是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不定期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的，新建的群将会长期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废置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45615" y="497713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45615" y="3353118"/>
            <a:ext cx="2779395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作为团单发起者，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时间等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成本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1280" y="3350260"/>
            <a:ext cx="28702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（如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接龙）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最终订单人数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210026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210026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杨老师面临的挑战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890770"/>
            <a:ext cx="287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677208" y="319405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677525" y="460057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683875" y="187388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635318" y="193071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627063" y="320040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49605" y="4573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Text Placeholder 3"/>
          <p:cNvSpPr txBox="1"/>
          <p:nvPr/>
        </p:nvSpPr>
        <p:spPr bwMode="auto">
          <a:xfrm>
            <a:off x="7701280" y="1848168"/>
            <a:ext cx="287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使用已有的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微信群（如课程群、年级群）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并不知道群内有多少人是真实的客户，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555365" y="3230880"/>
            <a:ext cx="19907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1280"/>
            <a:ext cx="1861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680"/>
            <a:ext cx="186436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491230" y="5212080"/>
            <a:ext cx="211899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尽快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卖出去</a:t>
            </a:r>
            <a:endParaRPr 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33738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数量有限</a:t>
            </a:r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，无法确定最终购买人数</a:t>
            </a:r>
            <a:endParaRPr lang="zh-CN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这位同学面临的挑战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如果距离过远需要配送则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存在配送问题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46360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473768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85840" y="1643380"/>
            <a:ext cx="10160" cy="452183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7696835" y="2199640"/>
            <a:ext cx="2865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36090" y="3602355"/>
            <a:ext cx="277749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（不想错过感兴趣的东西，所以要定期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查看）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，但是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36090" y="2220595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买了东西以后，被拉进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其他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团购群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516630"/>
            <a:ext cx="286512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在群内，会有大量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推销人员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的存在，同时也会面临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诈骗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576580" y="199644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601960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587058" y="3541078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598468" y="3432810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Rectangular Callout 35"/>
          <p:cNvSpPr/>
          <p:nvPr/>
        </p:nvSpPr>
        <p:spPr>
          <a:xfrm flipH="1">
            <a:off x="4608513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46850" y="4930140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Text Placeholder 3"/>
          <p:cNvSpPr txBox="1"/>
          <p:nvPr/>
        </p:nvSpPr>
        <p:spPr bwMode="auto">
          <a:xfrm>
            <a:off x="1736090" y="5300345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质量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没有保证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0853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45288" y="5111115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2390" y="5213985"/>
            <a:ext cx="2870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需要自提，但存在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位置偏差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3804" name="组合 96"/>
          <p:cNvGrpSpPr/>
          <p:nvPr/>
        </p:nvGrpSpPr>
        <p:grpSpPr bwMode="auto">
          <a:xfrm>
            <a:off x="10642600" y="4917440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592455" y="4896803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Text Placeholder 3"/>
          <p:cNvSpPr txBox="1"/>
          <p:nvPr/>
        </p:nvSpPr>
        <p:spPr bwMode="auto">
          <a:xfrm>
            <a:off x="4787900" y="364458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3"/>
          <p:cNvSpPr txBox="1"/>
          <p:nvPr/>
        </p:nvSpPr>
        <p:spPr bwMode="auto">
          <a:xfrm>
            <a:off x="6740525" y="365474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26"/>
          <p:cNvGrpSpPr/>
          <p:nvPr/>
        </p:nvGrpSpPr>
        <p:grpSpPr bwMode="auto">
          <a:xfrm>
            <a:off x="592773" y="3541078"/>
            <a:ext cx="904875" cy="901700"/>
            <a:chOff x="5417695" y="2495422"/>
            <a:chExt cx="904391" cy="902396"/>
          </a:xfrm>
        </p:grpSpPr>
        <p:sp>
          <p:nvSpPr>
            <p:cNvPr id="16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52742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say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52742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505700" y="492918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feel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505700" y="129762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950" y="1165860"/>
            <a:ext cx="2838450" cy="636270"/>
            <a:chOff x="717" y="1674"/>
            <a:chExt cx="4470" cy="1002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853"/>
              <a:ext cx="32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团购发起者成本高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49215"/>
            <a:ext cx="2855595" cy="636270"/>
            <a:chOff x="965" y="8047"/>
            <a:chExt cx="4497" cy="1002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8" y="8175"/>
              <a:ext cx="3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统计订单困难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9740" y="5092700"/>
            <a:ext cx="3147060" cy="615950"/>
            <a:chOff x="1043" y="3436"/>
            <a:chExt cx="4956" cy="970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8" y="3631"/>
              <a:ext cx="37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团购时间多但收获少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847340" cy="640080"/>
            <a:chOff x="13826" y="8438"/>
            <a:chExt cx="4484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3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消息轰炸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889885" cy="639445"/>
            <a:chOff x="13757" y="1607"/>
            <a:chExt cx="4551" cy="1007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6" y="1821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不考虑第三方物流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7365" y="2014220"/>
            <a:ext cx="2820035" cy="589280"/>
            <a:chOff x="799" y="3172"/>
            <a:chExt cx="4441" cy="928"/>
          </a:xfrm>
        </p:grpSpPr>
        <p:grpSp>
          <p:nvGrpSpPr>
            <p:cNvPr id="33817" name="组合 267"/>
            <p:cNvGrpSpPr/>
            <p:nvPr/>
          </p:nvGrpSpPr>
          <p:grpSpPr bwMode="auto">
            <a:xfrm>
              <a:off x="799" y="3172"/>
              <a:ext cx="1005" cy="928"/>
              <a:chOff x="6731057" y="4705484"/>
              <a:chExt cx="915076" cy="915076"/>
            </a:xfrm>
          </p:grpSpPr>
          <p:sp>
            <p:nvSpPr>
              <p:cNvPr id="33860" name="Freeform 81"/>
              <p:cNvSpPr/>
              <p:nvPr/>
            </p:nvSpPr>
            <p:spPr bwMode="auto">
              <a:xfrm>
                <a:off x="6731057" y="4705484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1" name="Freeform 195"/>
              <p:cNvSpPr/>
              <p:nvPr/>
            </p:nvSpPr>
            <p:spPr bwMode="auto">
              <a:xfrm>
                <a:off x="6910287" y="4935923"/>
                <a:ext cx="159192" cy="290553"/>
              </a:xfrm>
              <a:custGeom>
                <a:avLst/>
                <a:gdLst>
                  <a:gd name="T0" fmla="*/ 2147483647 w 91"/>
                  <a:gd name="T1" fmla="*/ 2147483647 h 167"/>
                  <a:gd name="T2" fmla="*/ 2147483647 w 91"/>
                  <a:gd name="T3" fmla="*/ 2147483647 h 167"/>
                  <a:gd name="T4" fmla="*/ 2147483647 w 91"/>
                  <a:gd name="T5" fmla="*/ 2147483647 h 167"/>
                  <a:gd name="T6" fmla="*/ 2147483647 w 91"/>
                  <a:gd name="T7" fmla="*/ 2147483647 h 167"/>
                  <a:gd name="T8" fmla="*/ 2147483647 w 91"/>
                  <a:gd name="T9" fmla="*/ 2147483647 h 167"/>
                  <a:gd name="T10" fmla="*/ 2147483647 w 91"/>
                  <a:gd name="T11" fmla="*/ 2147483647 h 167"/>
                  <a:gd name="T12" fmla="*/ 2147483647 w 91"/>
                  <a:gd name="T13" fmla="*/ 2147483647 h 167"/>
                  <a:gd name="T14" fmla="*/ 2147483647 w 91"/>
                  <a:gd name="T15" fmla="*/ 0 h 167"/>
                  <a:gd name="T16" fmla="*/ 2147483647 w 91"/>
                  <a:gd name="T17" fmla="*/ 2147483647 h 167"/>
                  <a:gd name="T18" fmla="*/ 2147483647 w 91"/>
                  <a:gd name="T19" fmla="*/ 2147483647 h 167"/>
                  <a:gd name="T20" fmla="*/ 2147483647 w 91"/>
                  <a:gd name="T21" fmla="*/ 2147483647 h 167"/>
                  <a:gd name="T22" fmla="*/ 2147483647 w 91"/>
                  <a:gd name="T23" fmla="*/ 2147483647 h 167"/>
                  <a:gd name="T24" fmla="*/ 2147483647 w 91"/>
                  <a:gd name="T25" fmla="*/ 2147483647 h 167"/>
                  <a:gd name="T26" fmla="*/ 2147483647 w 91"/>
                  <a:gd name="T27" fmla="*/ 2147483647 h 167"/>
                  <a:gd name="T28" fmla="*/ 2147483647 w 91"/>
                  <a:gd name="T29" fmla="*/ 2147483647 h 167"/>
                  <a:gd name="T30" fmla="*/ 2147483647 w 91"/>
                  <a:gd name="T31" fmla="*/ 2147483647 h 167"/>
                  <a:gd name="T32" fmla="*/ 2147483647 w 91"/>
                  <a:gd name="T33" fmla="*/ 2147483647 h 167"/>
                  <a:gd name="T34" fmla="*/ 2147483647 w 91"/>
                  <a:gd name="T35" fmla="*/ 2147483647 h 167"/>
                  <a:gd name="T36" fmla="*/ 2147483647 w 91"/>
                  <a:gd name="T37" fmla="*/ 2147483647 h 167"/>
                  <a:gd name="T38" fmla="*/ 2147483647 w 91"/>
                  <a:gd name="T39" fmla="*/ 2147483647 h 167"/>
                  <a:gd name="T40" fmla="*/ 2147483647 w 91"/>
                  <a:gd name="T41" fmla="*/ 2147483647 h 167"/>
                  <a:gd name="T42" fmla="*/ 2147483647 w 91"/>
                  <a:gd name="T43" fmla="*/ 2147483647 h 167"/>
                  <a:gd name="T44" fmla="*/ 2147483647 w 91"/>
                  <a:gd name="T45" fmla="*/ 2147483647 h 167"/>
                  <a:gd name="T46" fmla="*/ 2147483647 w 91"/>
                  <a:gd name="T47" fmla="*/ 2147483647 h 167"/>
                  <a:gd name="T48" fmla="*/ 2147483647 w 91"/>
                  <a:gd name="T49" fmla="*/ 2147483647 h 167"/>
                  <a:gd name="T50" fmla="*/ 2147483647 w 91"/>
                  <a:gd name="T51" fmla="*/ 2147483647 h 167"/>
                  <a:gd name="T52" fmla="*/ 2147483647 w 91"/>
                  <a:gd name="T53" fmla="*/ 2147483647 h 167"/>
                  <a:gd name="T54" fmla="*/ 2147483647 w 91"/>
                  <a:gd name="T55" fmla="*/ 2147483647 h 167"/>
                  <a:gd name="T56" fmla="*/ 2147483647 w 91"/>
                  <a:gd name="T57" fmla="*/ 2147483647 h 167"/>
                  <a:gd name="T58" fmla="*/ 2147483647 w 91"/>
                  <a:gd name="T59" fmla="*/ 2147483647 h 167"/>
                  <a:gd name="T60" fmla="*/ 2147483647 w 91"/>
                  <a:gd name="T61" fmla="*/ 2147483647 h 167"/>
                  <a:gd name="T62" fmla="*/ 2147483647 w 91"/>
                  <a:gd name="T63" fmla="*/ 2147483647 h 167"/>
                  <a:gd name="T64" fmla="*/ 2147483647 w 91"/>
                  <a:gd name="T65" fmla="*/ 2147483647 h 167"/>
                  <a:gd name="T66" fmla="*/ 2147483647 w 91"/>
                  <a:gd name="T67" fmla="*/ 2147483647 h 167"/>
                  <a:gd name="T68" fmla="*/ 2147483647 w 91"/>
                  <a:gd name="T69" fmla="*/ 2147483647 h 167"/>
                  <a:gd name="T70" fmla="*/ 2147483647 w 91"/>
                  <a:gd name="T71" fmla="*/ 2147483647 h 167"/>
                  <a:gd name="T72" fmla="*/ 2147483647 w 91"/>
                  <a:gd name="T73" fmla="*/ 2147483647 h 167"/>
                  <a:gd name="T74" fmla="*/ 2147483647 w 91"/>
                  <a:gd name="T75" fmla="*/ 2147483647 h 167"/>
                  <a:gd name="T76" fmla="*/ 2147483647 w 91"/>
                  <a:gd name="T77" fmla="*/ 2147483647 h 167"/>
                  <a:gd name="T78" fmla="*/ 2147483647 w 91"/>
                  <a:gd name="T79" fmla="*/ 2147483647 h 167"/>
                  <a:gd name="T80" fmla="*/ 2147483647 w 91"/>
                  <a:gd name="T81" fmla="*/ 2147483647 h 167"/>
                  <a:gd name="T82" fmla="*/ 2147483647 w 91"/>
                  <a:gd name="T83" fmla="*/ 2147483647 h 167"/>
                  <a:gd name="T84" fmla="*/ 2147483647 w 91"/>
                  <a:gd name="T85" fmla="*/ 2147483647 h 167"/>
                  <a:gd name="T86" fmla="*/ 2147483647 w 91"/>
                  <a:gd name="T87" fmla="*/ 2147483647 h 167"/>
                  <a:gd name="T88" fmla="*/ 0 w 91"/>
                  <a:gd name="T89" fmla="*/ 2147483647 h 167"/>
                  <a:gd name="T90" fmla="*/ 2147483647 w 91"/>
                  <a:gd name="T91" fmla="*/ 2147483647 h 16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91" h="167">
                    <a:moveTo>
                      <a:pt x="2" y="130"/>
                    </a:moveTo>
                    <a:cubicBezTo>
                      <a:pt x="2" y="132"/>
                      <a:pt x="2" y="134"/>
                      <a:pt x="3" y="136"/>
                    </a:cubicBezTo>
                    <a:cubicBezTo>
                      <a:pt x="3" y="136"/>
                      <a:pt x="3" y="137"/>
                      <a:pt x="3" y="137"/>
                    </a:cubicBezTo>
                    <a:cubicBezTo>
                      <a:pt x="3" y="138"/>
                      <a:pt x="3" y="138"/>
                      <a:pt x="3" y="139"/>
                    </a:cubicBezTo>
                    <a:cubicBezTo>
                      <a:pt x="8" y="143"/>
                      <a:pt x="40" y="167"/>
                      <a:pt x="85" y="167"/>
                    </a:cubicBezTo>
                    <a:cubicBezTo>
                      <a:pt x="87" y="167"/>
                      <a:pt x="89" y="167"/>
                      <a:pt x="91" y="167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66" y="54"/>
                      <a:pt x="68" y="14"/>
                      <a:pt x="70" y="0"/>
                    </a:cubicBezTo>
                    <a:cubicBezTo>
                      <a:pt x="69" y="1"/>
                      <a:pt x="68" y="1"/>
                      <a:pt x="68" y="2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5" y="4"/>
                      <a:pt x="64" y="4"/>
                      <a:pt x="63" y="5"/>
                    </a:cubicBezTo>
                    <a:cubicBezTo>
                      <a:pt x="62" y="6"/>
                      <a:pt x="61" y="7"/>
                      <a:pt x="61" y="7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59" y="8"/>
                      <a:pt x="59" y="9"/>
                      <a:pt x="58" y="9"/>
                    </a:cubicBezTo>
                    <a:cubicBezTo>
                      <a:pt x="52" y="14"/>
                      <a:pt x="47" y="20"/>
                      <a:pt x="42" y="26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8"/>
                      <a:pt x="38" y="29"/>
                    </a:cubicBezTo>
                    <a:cubicBezTo>
                      <a:pt x="38" y="30"/>
                      <a:pt x="37" y="32"/>
                      <a:pt x="36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3" y="36"/>
                      <a:pt x="32" y="37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28" y="43"/>
                      <a:pt x="26" y="47"/>
                      <a:pt x="24" y="51"/>
                    </a:cubicBezTo>
                    <a:cubicBezTo>
                      <a:pt x="23" y="52"/>
                      <a:pt x="22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7"/>
                      <a:pt x="20" y="58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6" y="65"/>
                      <a:pt x="14" y="71"/>
                      <a:pt x="12" y="77"/>
                    </a:cubicBezTo>
                    <a:cubicBezTo>
                      <a:pt x="11" y="80"/>
                      <a:pt x="10" y="82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8" y="88"/>
                      <a:pt x="8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0"/>
                      <a:pt x="8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3"/>
                      <a:pt x="7" y="94"/>
                      <a:pt x="6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5" y="99"/>
                      <a:pt x="5" y="101"/>
                      <a:pt x="5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" y="105"/>
                      <a:pt x="4" y="107"/>
                      <a:pt x="4" y="109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2"/>
                      <a:pt x="3" y="113"/>
                      <a:pt x="3" y="116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3" y="119"/>
                      <a:pt x="3" y="121"/>
                      <a:pt x="3" y="123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2" y="126"/>
                      <a:pt x="2" y="128"/>
                      <a:pt x="2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2" y="130"/>
                      <a:pt x="2" y="130"/>
                      <a:pt x="2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2" name="Freeform 196"/>
              <p:cNvSpPr/>
              <p:nvPr/>
            </p:nvSpPr>
            <p:spPr bwMode="auto">
              <a:xfrm>
                <a:off x="6915853" y="5188626"/>
                <a:ext cx="269402" cy="220420"/>
              </a:xfrm>
              <a:custGeom>
                <a:avLst/>
                <a:gdLst>
                  <a:gd name="T0" fmla="*/ 2147483647 w 155"/>
                  <a:gd name="T1" fmla="*/ 2147483647 h 127"/>
                  <a:gd name="T2" fmla="*/ 2147483647 w 155"/>
                  <a:gd name="T3" fmla="*/ 2147483647 h 127"/>
                  <a:gd name="T4" fmla="*/ 2147483647 w 155"/>
                  <a:gd name="T5" fmla="*/ 2147483647 h 127"/>
                  <a:gd name="T6" fmla="*/ 2147483647 w 155"/>
                  <a:gd name="T7" fmla="*/ 2147483647 h 127"/>
                  <a:gd name="T8" fmla="*/ 2147483647 w 155"/>
                  <a:gd name="T9" fmla="*/ 2147483647 h 127"/>
                  <a:gd name="T10" fmla="*/ 2147483647 w 155"/>
                  <a:gd name="T11" fmla="*/ 2147483647 h 127"/>
                  <a:gd name="T12" fmla="*/ 2147483647 w 155"/>
                  <a:gd name="T13" fmla="*/ 2147483647 h 127"/>
                  <a:gd name="T14" fmla="*/ 2147483647 w 155"/>
                  <a:gd name="T15" fmla="*/ 2147483647 h 127"/>
                  <a:gd name="T16" fmla="*/ 2147483647 w 155"/>
                  <a:gd name="T17" fmla="*/ 2147483647 h 127"/>
                  <a:gd name="T18" fmla="*/ 2147483647 w 155"/>
                  <a:gd name="T19" fmla="*/ 2147483647 h 127"/>
                  <a:gd name="T20" fmla="*/ 2147483647 w 155"/>
                  <a:gd name="T21" fmla="*/ 2147483647 h 127"/>
                  <a:gd name="T22" fmla="*/ 2147483647 w 155"/>
                  <a:gd name="T23" fmla="*/ 2147483647 h 127"/>
                  <a:gd name="T24" fmla="*/ 2147483647 w 155"/>
                  <a:gd name="T25" fmla="*/ 2147483647 h 127"/>
                  <a:gd name="T26" fmla="*/ 2147483647 w 155"/>
                  <a:gd name="T27" fmla="*/ 2147483647 h 127"/>
                  <a:gd name="T28" fmla="*/ 2147483647 w 155"/>
                  <a:gd name="T29" fmla="*/ 2147483647 h 127"/>
                  <a:gd name="T30" fmla="*/ 2147483647 w 155"/>
                  <a:gd name="T31" fmla="*/ 2147483647 h 127"/>
                  <a:gd name="T32" fmla="*/ 2147483647 w 155"/>
                  <a:gd name="T33" fmla="*/ 2147483647 h 127"/>
                  <a:gd name="T34" fmla="*/ 2147483647 w 155"/>
                  <a:gd name="T35" fmla="*/ 2147483647 h 127"/>
                  <a:gd name="T36" fmla="*/ 2147483647 w 155"/>
                  <a:gd name="T37" fmla="*/ 2147483647 h 127"/>
                  <a:gd name="T38" fmla="*/ 2147483647 w 155"/>
                  <a:gd name="T39" fmla="*/ 2147483647 h 127"/>
                  <a:gd name="T40" fmla="*/ 2147483647 w 155"/>
                  <a:gd name="T41" fmla="*/ 2147483647 h 127"/>
                  <a:gd name="T42" fmla="*/ 2147483647 w 155"/>
                  <a:gd name="T43" fmla="*/ 2147483647 h 127"/>
                  <a:gd name="T44" fmla="*/ 2147483647 w 155"/>
                  <a:gd name="T45" fmla="*/ 2147483647 h 127"/>
                  <a:gd name="T46" fmla="*/ 0 w 155"/>
                  <a:gd name="T47" fmla="*/ 0 h 127"/>
                  <a:gd name="T48" fmla="*/ 0 w 155"/>
                  <a:gd name="T49" fmla="*/ 2147483647 h 127"/>
                  <a:gd name="T50" fmla="*/ 2147483647 w 155"/>
                  <a:gd name="T51" fmla="*/ 2147483647 h 127"/>
                  <a:gd name="T52" fmla="*/ 2147483647 w 155"/>
                  <a:gd name="T53" fmla="*/ 2147483647 h 127"/>
                  <a:gd name="T54" fmla="*/ 2147483647 w 155"/>
                  <a:gd name="T55" fmla="*/ 2147483647 h 127"/>
                  <a:gd name="T56" fmla="*/ 2147483647 w 155"/>
                  <a:gd name="T57" fmla="*/ 2147483647 h 127"/>
                  <a:gd name="T58" fmla="*/ 2147483647 w 155"/>
                  <a:gd name="T59" fmla="*/ 2147483647 h 127"/>
                  <a:gd name="T60" fmla="*/ 2147483647 w 155"/>
                  <a:gd name="T61" fmla="*/ 2147483647 h 127"/>
                  <a:gd name="T62" fmla="*/ 2147483647 w 155"/>
                  <a:gd name="T63" fmla="*/ 2147483647 h 127"/>
                  <a:gd name="T64" fmla="*/ 2147483647 w 155"/>
                  <a:gd name="T65" fmla="*/ 2147483647 h 127"/>
                  <a:gd name="T66" fmla="*/ 2147483647 w 155"/>
                  <a:gd name="T67" fmla="*/ 2147483647 h 127"/>
                  <a:gd name="T68" fmla="*/ 2147483647 w 155"/>
                  <a:gd name="T69" fmla="*/ 2147483647 h 127"/>
                  <a:gd name="T70" fmla="*/ 2147483647 w 155"/>
                  <a:gd name="T71" fmla="*/ 2147483647 h 127"/>
                  <a:gd name="T72" fmla="*/ 2147483647 w 155"/>
                  <a:gd name="T73" fmla="*/ 2147483647 h 127"/>
                  <a:gd name="T74" fmla="*/ 2147483647 w 155"/>
                  <a:gd name="T75" fmla="*/ 2147483647 h 127"/>
                  <a:gd name="T76" fmla="*/ 2147483647 w 155"/>
                  <a:gd name="T77" fmla="*/ 2147483647 h 127"/>
                  <a:gd name="T78" fmla="*/ 2147483647 w 155"/>
                  <a:gd name="T79" fmla="*/ 2147483647 h 127"/>
                  <a:gd name="T80" fmla="*/ 2147483647 w 155"/>
                  <a:gd name="T81" fmla="*/ 2147483647 h 127"/>
                  <a:gd name="T82" fmla="*/ 2147483647 w 155"/>
                  <a:gd name="T83" fmla="*/ 2147483647 h 127"/>
                  <a:gd name="T84" fmla="*/ 2147483647 w 155"/>
                  <a:gd name="T85" fmla="*/ 2147483647 h 127"/>
                  <a:gd name="T86" fmla="*/ 2147483647 w 155"/>
                  <a:gd name="T87" fmla="*/ 2147483647 h 127"/>
                  <a:gd name="T88" fmla="*/ 2147483647 w 155"/>
                  <a:gd name="T89" fmla="*/ 2147483647 h 127"/>
                  <a:gd name="T90" fmla="*/ 2147483647 w 155"/>
                  <a:gd name="T91" fmla="*/ 2147483647 h 127"/>
                  <a:gd name="T92" fmla="*/ 2147483647 w 155"/>
                  <a:gd name="T93" fmla="*/ 2147483647 h 127"/>
                  <a:gd name="T94" fmla="*/ 2147483647 w 155"/>
                  <a:gd name="T95" fmla="*/ 2147483647 h 127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55" h="127">
                    <a:moveTo>
                      <a:pt x="26" y="74"/>
                    </a:moveTo>
                    <a:cubicBezTo>
                      <a:pt x="27" y="74"/>
                      <a:pt x="27" y="74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6"/>
                      <a:pt x="29" y="78"/>
                      <a:pt x="30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1"/>
                      <a:pt x="33" y="82"/>
                      <a:pt x="33" y="84"/>
                    </a:cubicBezTo>
                    <a:cubicBezTo>
                      <a:pt x="34" y="84"/>
                      <a:pt x="35" y="85"/>
                      <a:pt x="35" y="86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7"/>
                      <a:pt x="37" y="88"/>
                      <a:pt x="37" y="88"/>
                    </a:cubicBezTo>
                    <a:cubicBezTo>
                      <a:pt x="43" y="94"/>
                      <a:pt x="48" y="100"/>
                      <a:pt x="54" y="105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6" y="106"/>
                      <a:pt x="57" y="107"/>
                      <a:pt x="58" y="108"/>
                    </a:cubicBezTo>
                    <a:cubicBezTo>
                      <a:pt x="59" y="109"/>
                      <a:pt x="60" y="110"/>
                      <a:pt x="61" y="111"/>
                    </a:cubicBezTo>
                    <a:cubicBezTo>
                      <a:pt x="61" y="111"/>
                      <a:pt x="62" y="112"/>
                      <a:pt x="62" y="112"/>
                    </a:cubicBezTo>
                    <a:cubicBezTo>
                      <a:pt x="64" y="113"/>
                      <a:pt x="66" y="114"/>
                      <a:pt x="67" y="115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71" y="118"/>
                      <a:pt x="75" y="121"/>
                      <a:pt x="79" y="123"/>
                    </a:cubicBezTo>
                    <a:cubicBezTo>
                      <a:pt x="80" y="124"/>
                      <a:pt x="82" y="125"/>
                      <a:pt x="84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126"/>
                      <a:pt x="86" y="127"/>
                      <a:pt x="87" y="127"/>
                    </a:cubicBezTo>
                    <a:cubicBezTo>
                      <a:pt x="93" y="125"/>
                      <a:pt x="133" y="108"/>
                      <a:pt x="155" y="64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7" y="27"/>
                      <a:pt x="85" y="27"/>
                      <a:pt x="82" y="27"/>
                    </a:cubicBezTo>
                    <a:cubicBezTo>
                      <a:pt x="41" y="27"/>
                      <a:pt x="11" y="8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7"/>
                      <a:pt x="3" y="18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5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30"/>
                      <a:pt x="6" y="31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6"/>
                      <a:pt x="8" y="38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2"/>
                      <a:pt x="11" y="44"/>
                      <a:pt x="12" y="46"/>
                    </a:cubicBezTo>
                    <a:cubicBezTo>
                      <a:pt x="14" y="52"/>
                      <a:pt x="17" y="59"/>
                      <a:pt x="21" y="65"/>
                    </a:cubicBezTo>
                    <a:cubicBezTo>
                      <a:pt x="22" y="66"/>
                      <a:pt x="23" y="68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1"/>
                      <a:pt x="25" y="72"/>
                      <a:pt x="25" y="72"/>
                    </a:cubicBezTo>
                    <a:lnTo>
                      <a:pt x="26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3" name="Freeform 197"/>
              <p:cNvSpPr/>
              <p:nvPr/>
            </p:nvSpPr>
            <p:spPr bwMode="auto">
              <a:xfrm>
                <a:off x="7076158" y="5235382"/>
                <a:ext cx="278308" cy="203721"/>
              </a:xfrm>
              <a:custGeom>
                <a:avLst/>
                <a:gdLst>
                  <a:gd name="T0" fmla="*/ 2147483647 w 160"/>
                  <a:gd name="T1" fmla="*/ 2147483647 h 117"/>
                  <a:gd name="T2" fmla="*/ 2147483647 w 160"/>
                  <a:gd name="T3" fmla="*/ 2147483647 h 117"/>
                  <a:gd name="T4" fmla="*/ 2147483647 w 160"/>
                  <a:gd name="T5" fmla="*/ 2147483647 h 117"/>
                  <a:gd name="T6" fmla="*/ 2147483647 w 160"/>
                  <a:gd name="T7" fmla="*/ 2147483647 h 117"/>
                  <a:gd name="T8" fmla="*/ 2147483647 w 160"/>
                  <a:gd name="T9" fmla="*/ 2147483647 h 117"/>
                  <a:gd name="T10" fmla="*/ 2147483647 w 160"/>
                  <a:gd name="T11" fmla="*/ 2147483647 h 117"/>
                  <a:gd name="T12" fmla="*/ 2147483647 w 160"/>
                  <a:gd name="T13" fmla="*/ 2147483647 h 117"/>
                  <a:gd name="T14" fmla="*/ 2147483647 w 160"/>
                  <a:gd name="T15" fmla="*/ 2147483647 h 117"/>
                  <a:gd name="T16" fmla="*/ 2147483647 w 160"/>
                  <a:gd name="T17" fmla="*/ 2147483647 h 117"/>
                  <a:gd name="T18" fmla="*/ 2147483647 w 160"/>
                  <a:gd name="T19" fmla="*/ 2147483647 h 117"/>
                  <a:gd name="T20" fmla="*/ 2147483647 w 160"/>
                  <a:gd name="T21" fmla="*/ 2147483647 h 117"/>
                  <a:gd name="T22" fmla="*/ 2147483647 w 160"/>
                  <a:gd name="T23" fmla="*/ 2147483647 h 117"/>
                  <a:gd name="T24" fmla="*/ 2147483647 w 160"/>
                  <a:gd name="T25" fmla="*/ 2147483647 h 117"/>
                  <a:gd name="T26" fmla="*/ 2147483647 w 160"/>
                  <a:gd name="T27" fmla="*/ 2147483647 h 117"/>
                  <a:gd name="T28" fmla="*/ 2147483647 w 160"/>
                  <a:gd name="T29" fmla="*/ 2147483647 h 117"/>
                  <a:gd name="T30" fmla="*/ 2147483647 w 160"/>
                  <a:gd name="T31" fmla="*/ 2147483647 h 117"/>
                  <a:gd name="T32" fmla="*/ 2147483647 w 160"/>
                  <a:gd name="T33" fmla="*/ 2147483647 h 117"/>
                  <a:gd name="T34" fmla="*/ 2147483647 w 160"/>
                  <a:gd name="T35" fmla="*/ 0 h 117"/>
                  <a:gd name="T36" fmla="*/ 2147483647 w 160"/>
                  <a:gd name="T37" fmla="*/ 2147483647 h 117"/>
                  <a:gd name="T38" fmla="*/ 0 w 160"/>
                  <a:gd name="T39" fmla="*/ 2147483647 h 117"/>
                  <a:gd name="T40" fmla="*/ 2147483647 w 160"/>
                  <a:gd name="T41" fmla="*/ 2147483647 h 117"/>
                  <a:gd name="T42" fmla="*/ 2147483647 w 160"/>
                  <a:gd name="T43" fmla="*/ 2147483647 h 117"/>
                  <a:gd name="T44" fmla="*/ 2147483647 w 160"/>
                  <a:gd name="T45" fmla="*/ 2147483647 h 117"/>
                  <a:gd name="T46" fmla="*/ 2147483647 w 160"/>
                  <a:gd name="T47" fmla="*/ 2147483647 h 117"/>
                  <a:gd name="T48" fmla="*/ 2147483647 w 160"/>
                  <a:gd name="T49" fmla="*/ 2147483647 h 117"/>
                  <a:gd name="T50" fmla="*/ 2147483647 w 160"/>
                  <a:gd name="T51" fmla="*/ 2147483647 h 117"/>
                  <a:gd name="T52" fmla="*/ 2147483647 w 160"/>
                  <a:gd name="T53" fmla="*/ 2147483647 h 117"/>
                  <a:gd name="T54" fmla="*/ 2147483647 w 160"/>
                  <a:gd name="T55" fmla="*/ 2147483647 h 117"/>
                  <a:gd name="T56" fmla="*/ 2147483647 w 160"/>
                  <a:gd name="T57" fmla="*/ 2147483647 h 117"/>
                  <a:gd name="T58" fmla="*/ 2147483647 w 160"/>
                  <a:gd name="T59" fmla="*/ 2147483647 h 117"/>
                  <a:gd name="T60" fmla="*/ 2147483647 w 160"/>
                  <a:gd name="T61" fmla="*/ 2147483647 h 117"/>
                  <a:gd name="T62" fmla="*/ 2147483647 w 160"/>
                  <a:gd name="T63" fmla="*/ 2147483647 h 117"/>
                  <a:gd name="T64" fmla="*/ 2147483647 w 160"/>
                  <a:gd name="T65" fmla="*/ 2147483647 h 117"/>
                  <a:gd name="T66" fmla="*/ 2147483647 w 160"/>
                  <a:gd name="T67" fmla="*/ 2147483647 h 117"/>
                  <a:gd name="T68" fmla="*/ 2147483647 w 160"/>
                  <a:gd name="T69" fmla="*/ 2147483647 h 117"/>
                  <a:gd name="T70" fmla="*/ 2147483647 w 160"/>
                  <a:gd name="T71" fmla="*/ 2147483647 h 117"/>
                  <a:gd name="T72" fmla="*/ 2147483647 w 160"/>
                  <a:gd name="T73" fmla="*/ 2147483647 h 117"/>
                  <a:gd name="T74" fmla="*/ 2147483647 w 160"/>
                  <a:gd name="T75" fmla="*/ 2147483647 h 117"/>
                  <a:gd name="T76" fmla="*/ 2147483647 w 160"/>
                  <a:gd name="T77" fmla="*/ 2147483647 h 117"/>
                  <a:gd name="T78" fmla="*/ 2147483647 w 160"/>
                  <a:gd name="T79" fmla="*/ 2147483647 h 117"/>
                  <a:gd name="T80" fmla="*/ 2147483647 w 160"/>
                  <a:gd name="T81" fmla="*/ 2147483647 h 117"/>
                  <a:gd name="T82" fmla="*/ 2147483647 w 160"/>
                  <a:gd name="T83" fmla="*/ 2147483647 h 117"/>
                  <a:gd name="T84" fmla="*/ 2147483647 w 160"/>
                  <a:gd name="T85" fmla="*/ 2147483647 h 117"/>
                  <a:gd name="T86" fmla="*/ 2147483647 w 160"/>
                  <a:gd name="T87" fmla="*/ 2147483647 h 117"/>
                  <a:gd name="T88" fmla="*/ 2147483647 w 160"/>
                  <a:gd name="T89" fmla="*/ 2147483647 h 117"/>
                  <a:gd name="T90" fmla="*/ 2147483647 w 160"/>
                  <a:gd name="T91" fmla="*/ 2147483647 h 117"/>
                  <a:gd name="T92" fmla="*/ 2147483647 w 160"/>
                  <a:gd name="T93" fmla="*/ 2147483647 h 117"/>
                  <a:gd name="T94" fmla="*/ 2147483647 w 160"/>
                  <a:gd name="T95" fmla="*/ 2147483647 h 117"/>
                  <a:gd name="T96" fmla="*/ 2147483647 w 160"/>
                  <a:gd name="T97" fmla="*/ 2147483647 h 117"/>
                  <a:gd name="T98" fmla="*/ 2147483647 w 160"/>
                  <a:gd name="T99" fmla="*/ 2147483647 h 117"/>
                  <a:gd name="T100" fmla="*/ 2147483647 w 160"/>
                  <a:gd name="T101" fmla="*/ 2147483647 h 117"/>
                  <a:gd name="T102" fmla="*/ 2147483647 w 160"/>
                  <a:gd name="T103" fmla="*/ 2147483647 h 117"/>
                  <a:gd name="T104" fmla="*/ 2147483647 w 160"/>
                  <a:gd name="T105" fmla="*/ 2147483647 h 117"/>
                  <a:gd name="T106" fmla="*/ 2147483647 w 160"/>
                  <a:gd name="T107" fmla="*/ 2147483647 h 1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60" h="117">
                    <a:moveTo>
                      <a:pt x="97" y="114"/>
                    </a:moveTo>
                    <a:cubicBezTo>
                      <a:pt x="99" y="114"/>
                      <a:pt x="100" y="114"/>
                      <a:pt x="102" y="113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3" y="113"/>
                      <a:pt x="103" y="113"/>
                      <a:pt x="104" y="113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6" y="112"/>
                      <a:pt x="107" y="112"/>
                      <a:pt x="108" y="112"/>
                    </a:cubicBezTo>
                    <a:cubicBezTo>
                      <a:pt x="109" y="112"/>
                      <a:pt x="109" y="112"/>
                      <a:pt x="109" y="112"/>
                    </a:cubicBezTo>
                    <a:cubicBezTo>
                      <a:pt x="109" y="112"/>
                      <a:pt x="109" y="111"/>
                      <a:pt x="109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2" y="111"/>
                      <a:pt x="113" y="110"/>
                      <a:pt x="115" y="110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8" y="109"/>
                      <a:pt x="119" y="108"/>
                      <a:pt x="121" y="108"/>
                    </a:cubicBezTo>
                    <a:cubicBezTo>
                      <a:pt x="122" y="107"/>
                      <a:pt x="122" y="107"/>
                      <a:pt x="122" y="107"/>
                    </a:cubicBezTo>
                    <a:cubicBezTo>
                      <a:pt x="130" y="104"/>
                      <a:pt x="139" y="100"/>
                      <a:pt x="146" y="96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53" y="92"/>
                      <a:pt x="153" y="91"/>
                      <a:pt x="154" y="91"/>
                    </a:cubicBezTo>
                    <a:cubicBezTo>
                      <a:pt x="155" y="84"/>
                      <a:pt x="160" y="41"/>
                      <a:pt x="133" y="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48" y="79"/>
                      <a:pt x="13" y="98"/>
                      <a:pt x="0" y="103"/>
                    </a:cubicBezTo>
                    <a:cubicBezTo>
                      <a:pt x="5" y="105"/>
                      <a:pt x="9" y="107"/>
                      <a:pt x="14" y="109"/>
                    </a:cubicBezTo>
                    <a:cubicBezTo>
                      <a:pt x="16" y="110"/>
                      <a:pt x="19" y="110"/>
                      <a:pt x="22" y="111"/>
                    </a:cubicBezTo>
                    <a:cubicBezTo>
                      <a:pt x="22" y="111"/>
                      <a:pt x="22" y="111"/>
                      <a:pt x="22" y="111"/>
                    </a:cubicBezTo>
                    <a:cubicBezTo>
                      <a:pt x="23" y="112"/>
                      <a:pt x="25" y="112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7" y="112"/>
                      <a:pt x="27" y="113"/>
                      <a:pt x="27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9" y="113"/>
                      <a:pt x="31" y="114"/>
                      <a:pt x="32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6" y="115"/>
                      <a:pt x="37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2" y="116"/>
                      <a:pt x="44" y="116"/>
                      <a:pt x="46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8" y="116"/>
                      <a:pt x="50" y="117"/>
                      <a:pt x="53" y="117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6" y="117"/>
                      <a:pt x="58" y="117"/>
                      <a:pt x="60" y="117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3" y="117"/>
                      <a:pt x="65" y="117"/>
                      <a:pt x="67" y="117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9" y="117"/>
                      <a:pt x="71" y="117"/>
                      <a:pt x="72" y="117"/>
                    </a:cubicBezTo>
                    <a:cubicBezTo>
                      <a:pt x="74" y="117"/>
                      <a:pt x="74" y="117"/>
                      <a:pt x="74" y="117"/>
                    </a:cubicBezTo>
                    <a:cubicBezTo>
                      <a:pt x="75" y="117"/>
                      <a:pt x="75" y="117"/>
                      <a:pt x="76" y="117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78" y="117"/>
                      <a:pt x="78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81" y="117"/>
                      <a:pt x="83" y="117"/>
                      <a:pt x="84" y="116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7" y="116"/>
                      <a:pt x="89" y="116"/>
                      <a:pt x="90" y="116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3" y="115"/>
                      <a:pt x="94" y="115"/>
                      <a:pt x="96" y="115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5"/>
                      <a:pt x="96" y="115"/>
                      <a:pt x="96" y="115"/>
                    </a:cubicBezTo>
                    <a:lnTo>
                      <a:pt x="97" y="1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4" name="Freeform 198"/>
              <p:cNvSpPr/>
              <p:nvPr/>
            </p:nvSpPr>
            <p:spPr bwMode="auto">
              <a:xfrm>
                <a:off x="7312163" y="5083982"/>
                <a:ext cx="154739" cy="305026"/>
              </a:xfrm>
              <a:custGeom>
                <a:avLst/>
                <a:gdLst>
                  <a:gd name="T0" fmla="*/ 2147483647 w 89"/>
                  <a:gd name="T1" fmla="*/ 2147483647 h 175"/>
                  <a:gd name="T2" fmla="*/ 2147483647 w 89"/>
                  <a:gd name="T3" fmla="*/ 2147483647 h 175"/>
                  <a:gd name="T4" fmla="*/ 2147483647 w 89"/>
                  <a:gd name="T5" fmla="*/ 2147483647 h 175"/>
                  <a:gd name="T6" fmla="*/ 2147483647 w 89"/>
                  <a:gd name="T7" fmla="*/ 2147483647 h 175"/>
                  <a:gd name="T8" fmla="*/ 2147483647 w 89"/>
                  <a:gd name="T9" fmla="*/ 2147483647 h 175"/>
                  <a:gd name="T10" fmla="*/ 2147483647 w 89"/>
                  <a:gd name="T11" fmla="*/ 2147483647 h 175"/>
                  <a:gd name="T12" fmla="*/ 2147483647 w 89"/>
                  <a:gd name="T13" fmla="*/ 2147483647 h 175"/>
                  <a:gd name="T14" fmla="*/ 2147483647 w 89"/>
                  <a:gd name="T15" fmla="*/ 2147483647 h 175"/>
                  <a:gd name="T16" fmla="*/ 2147483647 w 89"/>
                  <a:gd name="T17" fmla="*/ 2147483647 h 175"/>
                  <a:gd name="T18" fmla="*/ 2147483647 w 89"/>
                  <a:gd name="T19" fmla="*/ 2147483647 h 175"/>
                  <a:gd name="T20" fmla="*/ 2147483647 w 89"/>
                  <a:gd name="T21" fmla="*/ 2147483647 h 175"/>
                  <a:gd name="T22" fmla="*/ 2147483647 w 89"/>
                  <a:gd name="T23" fmla="*/ 2147483647 h 175"/>
                  <a:gd name="T24" fmla="*/ 2147483647 w 89"/>
                  <a:gd name="T25" fmla="*/ 2147483647 h 175"/>
                  <a:gd name="T26" fmla="*/ 2147483647 w 89"/>
                  <a:gd name="T27" fmla="*/ 2147483647 h 175"/>
                  <a:gd name="T28" fmla="*/ 2147483647 w 89"/>
                  <a:gd name="T29" fmla="*/ 2147483647 h 175"/>
                  <a:gd name="T30" fmla="*/ 2147483647 w 89"/>
                  <a:gd name="T31" fmla="*/ 0 h 175"/>
                  <a:gd name="T32" fmla="*/ 0 w 89"/>
                  <a:gd name="T33" fmla="*/ 2147483647 h 175"/>
                  <a:gd name="T34" fmla="*/ 0 w 89"/>
                  <a:gd name="T35" fmla="*/ 2147483647 h 175"/>
                  <a:gd name="T36" fmla="*/ 2147483647 w 89"/>
                  <a:gd name="T37" fmla="*/ 2147483647 h 175"/>
                  <a:gd name="T38" fmla="*/ 2147483647 w 89"/>
                  <a:gd name="T39" fmla="*/ 2147483647 h 175"/>
                  <a:gd name="T40" fmla="*/ 2147483647 w 89"/>
                  <a:gd name="T41" fmla="*/ 2147483647 h 175"/>
                  <a:gd name="T42" fmla="*/ 2147483647 w 89"/>
                  <a:gd name="T43" fmla="*/ 2147483647 h 175"/>
                  <a:gd name="T44" fmla="*/ 2147483647 w 89"/>
                  <a:gd name="T45" fmla="*/ 2147483647 h 175"/>
                  <a:gd name="T46" fmla="*/ 2147483647 w 89"/>
                  <a:gd name="T47" fmla="*/ 2147483647 h 175"/>
                  <a:gd name="T48" fmla="*/ 2147483647 w 89"/>
                  <a:gd name="T49" fmla="*/ 2147483647 h 175"/>
                  <a:gd name="T50" fmla="*/ 2147483647 w 89"/>
                  <a:gd name="T51" fmla="*/ 2147483647 h 175"/>
                  <a:gd name="T52" fmla="*/ 2147483647 w 89"/>
                  <a:gd name="T53" fmla="*/ 2147483647 h 175"/>
                  <a:gd name="T54" fmla="*/ 2147483647 w 89"/>
                  <a:gd name="T55" fmla="*/ 2147483647 h 175"/>
                  <a:gd name="T56" fmla="*/ 2147483647 w 89"/>
                  <a:gd name="T57" fmla="*/ 2147483647 h 175"/>
                  <a:gd name="T58" fmla="*/ 2147483647 w 89"/>
                  <a:gd name="T59" fmla="*/ 2147483647 h 175"/>
                  <a:gd name="T60" fmla="*/ 2147483647 w 89"/>
                  <a:gd name="T61" fmla="*/ 2147483647 h 175"/>
                  <a:gd name="T62" fmla="*/ 2147483647 w 89"/>
                  <a:gd name="T63" fmla="*/ 2147483647 h 175"/>
                  <a:gd name="T64" fmla="*/ 2147483647 w 89"/>
                  <a:gd name="T65" fmla="*/ 2147483647 h 175"/>
                  <a:gd name="T66" fmla="*/ 2147483647 w 89"/>
                  <a:gd name="T67" fmla="*/ 2147483647 h 175"/>
                  <a:gd name="T68" fmla="*/ 2147483647 w 89"/>
                  <a:gd name="T69" fmla="*/ 2147483647 h 175"/>
                  <a:gd name="T70" fmla="*/ 2147483647 w 89"/>
                  <a:gd name="T71" fmla="*/ 2147483647 h 175"/>
                  <a:gd name="T72" fmla="*/ 2147483647 w 89"/>
                  <a:gd name="T73" fmla="*/ 2147483647 h 175"/>
                  <a:gd name="T74" fmla="*/ 2147483647 w 89"/>
                  <a:gd name="T75" fmla="*/ 2147483647 h 175"/>
                  <a:gd name="T76" fmla="*/ 2147483647 w 89"/>
                  <a:gd name="T77" fmla="*/ 2147483647 h 175"/>
                  <a:gd name="T78" fmla="*/ 2147483647 w 89"/>
                  <a:gd name="T79" fmla="*/ 2147483647 h 175"/>
                  <a:gd name="T80" fmla="*/ 2147483647 w 89"/>
                  <a:gd name="T81" fmla="*/ 2147483647 h 175"/>
                  <a:gd name="T82" fmla="*/ 2147483647 w 89"/>
                  <a:gd name="T83" fmla="*/ 2147483647 h 175"/>
                  <a:gd name="T84" fmla="*/ 2147483647 w 89"/>
                  <a:gd name="T85" fmla="*/ 2147483647 h 175"/>
                  <a:gd name="T86" fmla="*/ 2147483647 w 89"/>
                  <a:gd name="T87" fmla="*/ 2147483647 h 175"/>
                  <a:gd name="T88" fmla="*/ 2147483647 w 89"/>
                  <a:gd name="T89" fmla="*/ 2147483647 h 175"/>
                  <a:gd name="T90" fmla="*/ 2147483647 w 89"/>
                  <a:gd name="T91" fmla="*/ 2147483647 h 175"/>
                  <a:gd name="T92" fmla="*/ 2147483647 w 89"/>
                  <a:gd name="T93" fmla="*/ 2147483647 h 175"/>
                  <a:gd name="T94" fmla="*/ 2147483647 w 89"/>
                  <a:gd name="T95" fmla="*/ 2147483647 h 175"/>
                  <a:gd name="T96" fmla="*/ 2147483647 w 89"/>
                  <a:gd name="T97" fmla="*/ 2147483647 h 175"/>
                  <a:gd name="T98" fmla="*/ 2147483647 w 89"/>
                  <a:gd name="T99" fmla="*/ 2147483647 h 175"/>
                  <a:gd name="T100" fmla="*/ 2147483647 w 89"/>
                  <a:gd name="T101" fmla="*/ 2147483647 h 1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75">
                    <a:moveTo>
                      <a:pt x="88" y="58"/>
                    </a:moveTo>
                    <a:cubicBezTo>
                      <a:pt x="89" y="56"/>
                      <a:pt x="89" y="54"/>
                      <a:pt x="89" y="52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48"/>
                      <a:pt x="89" y="46"/>
                      <a:pt x="89" y="44"/>
                    </a:cubicBezTo>
                    <a:cubicBezTo>
                      <a:pt x="89" y="43"/>
                      <a:pt x="89" y="41"/>
                      <a:pt x="89" y="3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37"/>
                      <a:pt x="89" y="36"/>
                      <a:pt x="89" y="35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29"/>
                      <a:pt x="88" y="27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4"/>
                      <a:pt x="87" y="23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19"/>
                      <a:pt x="87" y="18"/>
                      <a:pt x="86" y="16"/>
                    </a:cubicBezTo>
                    <a:cubicBezTo>
                      <a:pt x="73" y="6"/>
                      <a:pt x="57" y="0"/>
                      <a:pt x="38" y="0"/>
                    </a:cubicBezTo>
                    <a:cubicBezTo>
                      <a:pt x="20" y="1"/>
                      <a:pt x="4" y="6"/>
                      <a:pt x="0" y="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6" y="121"/>
                      <a:pt x="24" y="161"/>
                      <a:pt x="23" y="175"/>
                    </a:cubicBezTo>
                    <a:cubicBezTo>
                      <a:pt x="23" y="174"/>
                      <a:pt x="24" y="174"/>
                      <a:pt x="25" y="173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7" y="172"/>
                      <a:pt x="28" y="171"/>
                      <a:pt x="29" y="170"/>
                    </a:cubicBezTo>
                    <a:cubicBezTo>
                      <a:pt x="30" y="169"/>
                      <a:pt x="31" y="168"/>
                      <a:pt x="31" y="168"/>
                    </a:cubicBezTo>
                    <a:cubicBezTo>
                      <a:pt x="32" y="167"/>
                      <a:pt x="32" y="167"/>
                      <a:pt x="32" y="167"/>
                    </a:cubicBezTo>
                    <a:cubicBezTo>
                      <a:pt x="33" y="167"/>
                      <a:pt x="33" y="166"/>
                      <a:pt x="34" y="166"/>
                    </a:cubicBezTo>
                    <a:cubicBezTo>
                      <a:pt x="40" y="161"/>
                      <a:pt x="45" y="155"/>
                      <a:pt x="50" y="149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2" y="147"/>
                      <a:pt x="53" y="147"/>
                      <a:pt x="53" y="146"/>
                    </a:cubicBezTo>
                    <a:cubicBezTo>
                      <a:pt x="54" y="145"/>
                      <a:pt x="55" y="143"/>
                      <a:pt x="56" y="142"/>
                    </a:cubicBezTo>
                    <a:cubicBezTo>
                      <a:pt x="57" y="142"/>
                      <a:pt x="57" y="141"/>
                      <a:pt x="57" y="141"/>
                    </a:cubicBezTo>
                    <a:cubicBezTo>
                      <a:pt x="59" y="139"/>
                      <a:pt x="60" y="137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4" y="132"/>
                      <a:pt x="66" y="128"/>
                      <a:pt x="68" y="124"/>
                    </a:cubicBezTo>
                    <a:cubicBezTo>
                      <a:pt x="69" y="122"/>
                      <a:pt x="70" y="121"/>
                      <a:pt x="71" y="119"/>
                    </a:cubicBezTo>
                    <a:cubicBezTo>
                      <a:pt x="71" y="118"/>
                      <a:pt x="71" y="118"/>
                      <a:pt x="71" y="118"/>
                    </a:cubicBezTo>
                    <a:cubicBezTo>
                      <a:pt x="72" y="118"/>
                      <a:pt x="72" y="117"/>
                      <a:pt x="72" y="116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6" y="110"/>
                      <a:pt x="78" y="104"/>
                      <a:pt x="80" y="98"/>
                    </a:cubicBezTo>
                    <a:cubicBezTo>
                      <a:pt x="81" y="95"/>
                      <a:pt x="82" y="92"/>
                      <a:pt x="83" y="90"/>
                    </a:cubicBezTo>
                    <a:cubicBezTo>
                      <a:pt x="83" y="88"/>
                      <a:pt x="84" y="87"/>
                      <a:pt x="84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4" y="85"/>
                      <a:pt x="84" y="85"/>
                      <a:pt x="84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2"/>
                      <a:pt x="85" y="81"/>
                      <a:pt x="85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6"/>
                      <a:pt x="86" y="74"/>
                      <a:pt x="87" y="72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7" y="69"/>
                      <a:pt x="87" y="67"/>
                      <a:pt x="88" y="65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63"/>
                      <a:pt x="88" y="61"/>
                      <a:pt x="88" y="59"/>
                    </a:cubicBezTo>
                    <a:lnTo>
                      <a:pt x="88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5" name="Freeform 199"/>
              <p:cNvSpPr/>
              <p:nvPr/>
            </p:nvSpPr>
            <p:spPr bwMode="auto">
              <a:xfrm>
                <a:off x="7029403" y="4885827"/>
                <a:ext cx="242684" cy="203721"/>
              </a:xfrm>
              <a:custGeom>
                <a:avLst/>
                <a:gdLst>
                  <a:gd name="T0" fmla="*/ 2147483647 w 140"/>
                  <a:gd name="T1" fmla="*/ 2147483647 h 117"/>
                  <a:gd name="T2" fmla="*/ 2147483647 w 140"/>
                  <a:gd name="T3" fmla="*/ 2147483647 h 117"/>
                  <a:gd name="T4" fmla="*/ 2147483647 w 140"/>
                  <a:gd name="T5" fmla="*/ 2147483647 h 117"/>
                  <a:gd name="T6" fmla="*/ 2147483647 w 140"/>
                  <a:gd name="T7" fmla="*/ 2147483647 h 117"/>
                  <a:gd name="T8" fmla="*/ 2147483647 w 140"/>
                  <a:gd name="T9" fmla="*/ 2147483647 h 117"/>
                  <a:gd name="T10" fmla="*/ 2147483647 w 140"/>
                  <a:gd name="T11" fmla="*/ 2147483647 h 117"/>
                  <a:gd name="T12" fmla="*/ 2147483647 w 140"/>
                  <a:gd name="T13" fmla="*/ 2147483647 h 117"/>
                  <a:gd name="T14" fmla="*/ 2147483647 w 140"/>
                  <a:gd name="T15" fmla="*/ 2147483647 h 117"/>
                  <a:gd name="T16" fmla="*/ 2147483647 w 140"/>
                  <a:gd name="T17" fmla="*/ 2147483647 h 117"/>
                  <a:gd name="T18" fmla="*/ 2147483647 w 140"/>
                  <a:gd name="T19" fmla="*/ 2147483647 h 117"/>
                  <a:gd name="T20" fmla="*/ 2147483647 w 140"/>
                  <a:gd name="T21" fmla="*/ 2147483647 h 117"/>
                  <a:gd name="T22" fmla="*/ 2147483647 w 140"/>
                  <a:gd name="T23" fmla="*/ 2147483647 h 117"/>
                  <a:gd name="T24" fmla="*/ 2147483647 w 140"/>
                  <a:gd name="T25" fmla="*/ 2147483647 h 117"/>
                  <a:gd name="T26" fmla="*/ 2147483647 w 140"/>
                  <a:gd name="T27" fmla="*/ 2147483647 h 117"/>
                  <a:gd name="T28" fmla="*/ 2147483647 w 140"/>
                  <a:gd name="T29" fmla="*/ 2147483647 h 117"/>
                  <a:gd name="T30" fmla="*/ 2147483647 w 140"/>
                  <a:gd name="T31" fmla="*/ 0 h 117"/>
                  <a:gd name="T32" fmla="*/ 2147483647 w 140"/>
                  <a:gd name="T33" fmla="*/ 0 h 117"/>
                  <a:gd name="T34" fmla="*/ 2147483647 w 140"/>
                  <a:gd name="T35" fmla="*/ 0 h 117"/>
                  <a:gd name="T36" fmla="*/ 2147483647 w 140"/>
                  <a:gd name="T37" fmla="*/ 0 h 117"/>
                  <a:gd name="T38" fmla="*/ 2147483647 w 140"/>
                  <a:gd name="T39" fmla="*/ 2147483647 h 117"/>
                  <a:gd name="T40" fmla="*/ 2147483647 w 140"/>
                  <a:gd name="T41" fmla="*/ 2147483647 h 117"/>
                  <a:gd name="T42" fmla="*/ 2147483647 w 140"/>
                  <a:gd name="T43" fmla="*/ 2147483647 h 117"/>
                  <a:gd name="T44" fmla="*/ 2147483647 w 140"/>
                  <a:gd name="T45" fmla="*/ 2147483647 h 117"/>
                  <a:gd name="T46" fmla="*/ 2147483647 w 140"/>
                  <a:gd name="T47" fmla="*/ 2147483647 h 117"/>
                  <a:gd name="T48" fmla="*/ 2147483647 w 140"/>
                  <a:gd name="T49" fmla="*/ 2147483647 h 117"/>
                  <a:gd name="T50" fmla="*/ 2147483647 w 140"/>
                  <a:gd name="T51" fmla="*/ 2147483647 h 117"/>
                  <a:gd name="T52" fmla="*/ 2147483647 w 140"/>
                  <a:gd name="T53" fmla="*/ 2147483647 h 117"/>
                  <a:gd name="T54" fmla="*/ 2147483647 w 140"/>
                  <a:gd name="T55" fmla="*/ 2147483647 h 117"/>
                  <a:gd name="T56" fmla="*/ 2147483647 w 140"/>
                  <a:gd name="T57" fmla="*/ 2147483647 h 117"/>
                  <a:gd name="T58" fmla="*/ 2147483647 w 140"/>
                  <a:gd name="T59" fmla="*/ 2147483647 h 117"/>
                  <a:gd name="T60" fmla="*/ 2147483647 w 140"/>
                  <a:gd name="T61" fmla="*/ 2147483647 h 117"/>
                  <a:gd name="T62" fmla="*/ 2147483647 w 140"/>
                  <a:gd name="T63" fmla="*/ 2147483647 h 117"/>
                  <a:gd name="T64" fmla="*/ 2147483647 w 140"/>
                  <a:gd name="T65" fmla="*/ 2147483647 h 117"/>
                  <a:gd name="T66" fmla="*/ 2147483647 w 140"/>
                  <a:gd name="T67" fmla="*/ 2147483647 h 117"/>
                  <a:gd name="T68" fmla="*/ 2147483647 w 140"/>
                  <a:gd name="T69" fmla="*/ 2147483647 h 117"/>
                  <a:gd name="T70" fmla="*/ 2147483647 w 140"/>
                  <a:gd name="T71" fmla="*/ 2147483647 h 117"/>
                  <a:gd name="T72" fmla="*/ 2147483647 w 140"/>
                  <a:gd name="T73" fmla="*/ 2147483647 h 117"/>
                  <a:gd name="T74" fmla="*/ 2147483647 w 140"/>
                  <a:gd name="T75" fmla="*/ 2147483647 h 117"/>
                  <a:gd name="T76" fmla="*/ 2147483647 w 140"/>
                  <a:gd name="T77" fmla="*/ 2147483647 h 117"/>
                  <a:gd name="T78" fmla="*/ 2147483647 w 140"/>
                  <a:gd name="T79" fmla="*/ 2147483647 h 117"/>
                  <a:gd name="T80" fmla="*/ 2147483647 w 140"/>
                  <a:gd name="T81" fmla="*/ 2147483647 h 117"/>
                  <a:gd name="T82" fmla="*/ 2147483647 w 140"/>
                  <a:gd name="T83" fmla="*/ 2147483647 h 117"/>
                  <a:gd name="T84" fmla="*/ 2147483647 w 140"/>
                  <a:gd name="T85" fmla="*/ 2147483647 h 117"/>
                  <a:gd name="T86" fmla="*/ 2147483647 w 140"/>
                  <a:gd name="T87" fmla="*/ 2147483647 h 117"/>
                  <a:gd name="T88" fmla="*/ 2147483647 w 140"/>
                  <a:gd name="T89" fmla="*/ 2147483647 h 117"/>
                  <a:gd name="T90" fmla="*/ 2147483647 w 140"/>
                  <a:gd name="T91" fmla="*/ 2147483647 h 117"/>
                  <a:gd name="T92" fmla="*/ 2147483647 w 140"/>
                  <a:gd name="T93" fmla="*/ 2147483647 h 117"/>
                  <a:gd name="T94" fmla="*/ 2147483647 w 140"/>
                  <a:gd name="T95" fmla="*/ 2147483647 h 117"/>
                  <a:gd name="T96" fmla="*/ 2147483647 w 140"/>
                  <a:gd name="T97" fmla="*/ 2147483647 h 11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0" h="117">
                    <a:moveTo>
                      <a:pt x="140" y="7"/>
                    </a:moveTo>
                    <a:cubicBezTo>
                      <a:pt x="139" y="7"/>
                      <a:pt x="138" y="7"/>
                      <a:pt x="137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6" y="6"/>
                      <a:pt x="135" y="6"/>
                      <a:pt x="134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3" y="5"/>
                      <a:pt x="133" y="5"/>
                      <a:pt x="132" y="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130" y="5"/>
                      <a:pt x="129" y="4"/>
                      <a:pt x="127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4" y="3"/>
                      <a:pt x="122" y="3"/>
                      <a:pt x="120" y="3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7" y="2"/>
                      <a:pt x="116" y="2"/>
                      <a:pt x="114" y="2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1" y="1"/>
                      <a:pt x="109" y="1"/>
                      <a:pt x="107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4" y="1"/>
                      <a:pt x="102" y="1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5" y="0"/>
                      <a:pt x="91" y="0"/>
                      <a:pt x="87" y="0"/>
                    </a:cubicBezTo>
                    <a:cubicBezTo>
                      <a:pt x="87" y="0"/>
                      <a:pt x="87" y="0"/>
                      <a:pt x="86" y="0"/>
                    </a:cubicBezTo>
                    <a:cubicBezTo>
                      <a:pt x="85" y="0"/>
                      <a:pt x="85" y="0"/>
                      <a:pt x="84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9" y="1"/>
                      <a:pt x="77" y="1"/>
                      <a:pt x="76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2"/>
                      <a:pt x="71" y="2"/>
                      <a:pt x="70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7" y="2"/>
                      <a:pt x="66" y="3"/>
                      <a:pt x="64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1" y="3"/>
                      <a:pt x="60" y="4"/>
                      <a:pt x="58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5"/>
                      <a:pt x="53" y="5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8" y="7"/>
                      <a:pt x="47" y="7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2" y="9"/>
                      <a:pt x="41" y="9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6" y="11"/>
                      <a:pt x="34" y="12"/>
                      <a:pt x="32" y="12"/>
                    </a:cubicBezTo>
                    <a:cubicBezTo>
                      <a:pt x="26" y="15"/>
                      <a:pt x="20" y="18"/>
                      <a:pt x="14" y="22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33"/>
                      <a:pt x="0" y="76"/>
                      <a:pt x="26" y="117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92" y="72"/>
                      <a:pt x="102" y="25"/>
                      <a:pt x="14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6" name="Freeform 200"/>
              <p:cNvSpPr/>
              <p:nvPr/>
            </p:nvSpPr>
            <p:spPr bwMode="auto">
              <a:xfrm>
                <a:off x="7196387" y="4903639"/>
                <a:ext cx="266062" cy="199269"/>
              </a:xfrm>
              <a:custGeom>
                <a:avLst/>
                <a:gdLst>
                  <a:gd name="T0" fmla="*/ 2147483647 w 153"/>
                  <a:gd name="T1" fmla="*/ 2147483647 h 115"/>
                  <a:gd name="T2" fmla="*/ 2147483647 w 153"/>
                  <a:gd name="T3" fmla="*/ 2147483647 h 115"/>
                  <a:gd name="T4" fmla="*/ 2147483647 w 153"/>
                  <a:gd name="T5" fmla="*/ 2147483647 h 115"/>
                  <a:gd name="T6" fmla="*/ 2147483647 w 153"/>
                  <a:gd name="T7" fmla="*/ 2147483647 h 115"/>
                  <a:gd name="T8" fmla="*/ 2147483647 w 153"/>
                  <a:gd name="T9" fmla="*/ 2147483647 h 115"/>
                  <a:gd name="T10" fmla="*/ 2147483647 w 153"/>
                  <a:gd name="T11" fmla="*/ 2147483647 h 115"/>
                  <a:gd name="T12" fmla="*/ 2147483647 w 153"/>
                  <a:gd name="T13" fmla="*/ 2147483647 h 115"/>
                  <a:gd name="T14" fmla="*/ 2147483647 w 153"/>
                  <a:gd name="T15" fmla="*/ 2147483647 h 115"/>
                  <a:gd name="T16" fmla="*/ 2147483647 w 153"/>
                  <a:gd name="T17" fmla="*/ 2147483647 h 115"/>
                  <a:gd name="T18" fmla="*/ 2147483647 w 153"/>
                  <a:gd name="T19" fmla="*/ 2147483647 h 115"/>
                  <a:gd name="T20" fmla="*/ 2147483647 w 153"/>
                  <a:gd name="T21" fmla="*/ 2147483647 h 115"/>
                  <a:gd name="T22" fmla="*/ 2147483647 w 153"/>
                  <a:gd name="T23" fmla="*/ 2147483647 h 115"/>
                  <a:gd name="T24" fmla="*/ 2147483647 w 153"/>
                  <a:gd name="T25" fmla="*/ 2147483647 h 115"/>
                  <a:gd name="T26" fmla="*/ 2147483647 w 153"/>
                  <a:gd name="T27" fmla="*/ 2147483647 h 115"/>
                  <a:gd name="T28" fmla="*/ 2147483647 w 153"/>
                  <a:gd name="T29" fmla="*/ 2147483647 h 115"/>
                  <a:gd name="T30" fmla="*/ 2147483647 w 153"/>
                  <a:gd name="T31" fmla="*/ 2147483647 h 115"/>
                  <a:gd name="T32" fmla="*/ 2147483647 w 153"/>
                  <a:gd name="T33" fmla="*/ 2147483647 h 115"/>
                  <a:gd name="T34" fmla="*/ 2147483647 w 153"/>
                  <a:gd name="T35" fmla="*/ 2147483647 h 115"/>
                  <a:gd name="T36" fmla="*/ 2147483647 w 153"/>
                  <a:gd name="T37" fmla="*/ 2147483647 h 115"/>
                  <a:gd name="T38" fmla="*/ 2147483647 w 153"/>
                  <a:gd name="T39" fmla="*/ 2147483647 h 115"/>
                  <a:gd name="T40" fmla="*/ 2147483647 w 153"/>
                  <a:gd name="T41" fmla="*/ 2147483647 h 115"/>
                  <a:gd name="T42" fmla="*/ 2147483647 w 153"/>
                  <a:gd name="T43" fmla="*/ 2147483647 h 115"/>
                  <a:gd name="T44" fmla="*/ 2147483647 w 153"/>
                  <a:gd name="T45" fmla="*/ 2147483647 h 115"/>
                  <a:gd name="T46" fmla="*/ 2147483647 w 153"/>
                  <a:gd name="T47" fmla="*/ 2147483647 h 115"/>
                  <a:gd name="T48" fmla="*/ 2147483647 w 153"/>
                  <a:gd name="T49" fmla="*/ 2147483647 h 115"/>
                  <a:gd name="T50" fmla="*/ 2147483647 w 153"/>
                  <a:gd name="T51" fmla="*/ 2147483647 h 115"/>
                  <a:gd name="T52" fmla="*/ 2147483647 w 153"/>
                  <a:gd name="T53" fmla="*/ 2147483647 h 115"/>
                  <a:gd name="T54" fmla="*/ 2147483647 w 153"/>
                  <a:gd name="T55" fmla="*/ 2147483647 h 115"/>
                  <a:gd name="T56" fmla="*/ 2147483647 w 153"/>
                  <a:gd name="T57" fmla="*/ 2147483647 h 115"/>
                  <a:gd name="T58" fmla="*/ 2147483647 w 153"/>
                  <a:gd name="T59" fmla="*/ 2147483647 h 115"/>
                  <a:gd name="T60" fmla="*/ 2147483647 w 153"/>
                  <a:gd name="T61" fmla="*/ 2147483647 h 115"/>
                  <a:gd name="T62" fmla="*/ 2147483647 w 153"/>
                  <a:gd name="T63" fmla="*/ 2147483647 h 115"/>
                  <a:gd name="T64" fmla="*/ 2147483647 w 153"/>
                  <a:gd name="T65" fmla="*/ 2147483647 h 115"/>
                  <a:gd name="T66" fmla="*/ 2147483647 w 153"/>
                  <a:gd name="T67" fmla="*/ 2147483647 h 115"/>
                  <a:gd name="T68" fmla="*/ 2147483647 w 153"/>
                  <a:gd name="T69" fmla="*/ 2147483647 h 115"/>
                  <a:gd name="T70" fmla="*/ 2147483647 w 153"/>
                  <a:gd name="T71" fmla="*/ 2147483647 h 115"/>
                  <a:gd name="T72" fmla="*/ 2147483647 w 153"/>
                  <a:gd name="T73" fmla="*/ 2147483647 h 115"/>
                  <a:gd name="T74" fmla="*/ 2147483647 w 153"/>
                  <a:gd name="T75" fmla="*/ 2147483647 h 115"/>
                  <a:gd name="T76" fmla="*/ 2147483647 w 153"/>
                  <a:gd name="T77" fmla="*/ 2147483647 h 115"/>
                  <a:gd name="T78" fmla="*/ 2147483647 w 153"/>
                  <a:gd name="T79" fmla="*/ 0 h 115"/>
                  <a:gd name="T80" fmla="*/ 0 w 153"/>
                  <a:gd name="T81" fmla="*/ 2147483647 h 115"/>
                  <a:gd name="T82" fmla="*/ 2147483647 w 153"/>
                  <a:gd name="T83" fmla="*/ 2147483647 h 115"/>
                  <a:gd name="T84" fmla="*/ 2147483647 w 153"/>
                  <a:gd name="T85" fmla="*/ 2147483647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3" h="115">
                    <a:moveTo>
                      <a:pt x="105" y="100"/>
                    </a:moveTo>
                    <a:cubicBezTo>
                      <a:pt x="124" y="100"/>
                      <a:pt x="139" y="105"/>
                      <a:pt x="153" y="115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2" y="111"/>
                      <a:pt x="151" y="109"/>
                      <a:pt x="151" y="108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50" y="105"/>
                      <a:pt x="149" y="103"/>
                      <a:pt x="149" y="101"/>
                    </a:cubicBezTo>
                    <a:cubicBezTo>
                      <a:pt x="149" y="100"/>
                      <a:pt x="149" y="100"/>
                      <a:pt x="149" y="100"/>
                    </a:cubicBezTo>
                    <a:cubicBezTo>
                      <a:pt x="148" y="98"/>
                      <a:pt x="147" y="97"/>
                      <a:pt x="147" y="95"/>
                    </a:cubicBezTo>
                    <a:cubicBezTo>
                      <a:pt x="146" y="94"/>
                      <a:pt x="146" y="94"/>
                      <a:pt x="146" y="94"/>
                    </a:cubicBezTo>
                    <a:cubicBezTo>
                      <a:pt x="146" y="92"/>
                      <a:pt x="145" y="90"/>
                      <a:pt x="144" y="88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2" y="82"/>
                      <a:pt x="138" y="76"/>
                      <a:pt x="135" y="70"/>
                    </a:cubicBezTo>
                    <a:cubicBezTo>
                      <a:pt x="134" y="68"/>
                      <a:pt x="133" y="66"/>
                      <a:pt x="132" y="65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1" y="63"/>
                      <a:pt x="131" y="63"/>
                      <a:pt x="130" y="62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29" y="60"/>
                      <a:pt x="129" y="60"/>
                    </a:cubicBezTo>
                    <a:cubicBezTo>
                      <a:pt x="128" y="58"/>
                      <a:pt x="127" y="57"/>
                      <a:pt x="126" y="55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4" y="53"/>
                      <a:pt x="123" y="52"/>
                      <a:pt x="122" y="51"/>
                    </a:cubicBezTo>
                    <a:cubicBezTo>
                      <a:pt x="122" y="50"/>
                      <a:pt x="121" y="49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9" y="47"/>
                      <a:pt x="119" y="47"/>
                      <a:pt x="118" y="46"/>
                    </a:cubicBezTo>
                    <a:cubicBezTo>
                      <a:pt x="115" y="42"/>
                      <a:pt x="111" y="38"/>
                      <a:pt x="107" y="34"/>
                    </a:cubicBezTo>
                    <a:cubicBezTo>
                      <a:pt x="105" y="33"/>
                      <a:pt x="104" y="31"/>
                      <a:pt x="102" y="30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0" y="28"/>
                      <a:pt x="99" y="27"/>
                      <a:pt x="98" y="27"/>
                    </a:cubicBezTo>
                    <a:cubicBezTo>
                      <a:pt x="97" y="26"/>
                      <a:pt x="96" y="25"/>
                      <a:pt x="95" y="24"/>
                    </a:cubicBezTo>
                    <a:cubicBezTo>
                      <a:pt x="94" y="23"/>
                      <a:pt x="94" y="23"/>
                      <a:pt x="93" y="22"/>
                    </a:cubicBezTo>
                    <a:cubicBezTo>
                      <a:pt x="92" y="21"/>
                      <a:pt x="90" y="20"/>
                      <a:pt x="89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6"/>
                      <a:pt x="81" y="14"/>
                      <a:pt x="77" y="12"/>
                    </a:cubicBezTo>
                    <a:cubicBezTo>
                      <a:pt x="75" y="11"/>
                      <a:pt x="74" y="10"/>
                      <a:pt x="72" y="9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69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3" y="4"/>
                      <a:pt x="57" y="2"/>
                      <a:pt x="51" y="0"/>
                    </a:cubicBezTo>
                    <a:cubicBezTo>
                      <a:pt x="11" y="15"/>
                      <a:pt x="1" y="61"/>
                      <a:pt x="0" y="70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70" y="106"/>
                      <a:pt x="86" y="100"/>
                      <a:pt x="105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7" name="Freeform 201"/>
              <p:cNvSpPr/>
              <p:nvPr/>
            </p:nvSpPr>
            <p:spPr bwMode="auto">
              <a:xfrm>
                <a:off x="6731057" y="5039453"/>
                <a:ext cx="612277" cy="581107"/>
              </a:xfrm>
              <a:custGeom>
                <a:avLst/>
                <a:gdLst>
                  <a:gd name="T0" fmla="*/ 2147483647 w 352"/>
                  <a:gd name="T1" fmla="*/ 2147483647 h 334"/>
                  <a:gd name="T2" fmla="*/ 2147483647 w 352"/>
                  <a:gd name="T3" fmla="*/ 2147483647 h 334"/>
                  <a:gd name="T4" fmla="*/ 2147483647 w 352"/>
                  <a:gd name="T5" fmla="*/ 0 h 334"/>
                  <a:gd name="T6" fmla="*/ 0 w 352"/>
                  <a:gd name="T7" fmla="*/ 2147483647 h 334"/>
                  <a:gd name="T8" fmla="*/ 0 w 352"/>
                  <a:gd name="T9" fmla="*/ 2147483647 h 334"/>
                  <a:gd name="T10" fmla="*/ 2147483647 w 352"/>
                  <a:gd name="T11" fmla="*/ 2147483647 h 334"/>
                  <a:gd name="T12" fmla="*/ 2147483647 w 352"/>
                  <a:gd name="T13" fmla="*/ 2147483647 h 334"/>
                  <a:gd name="T14" fmla="*/ 2147483647 w 352"/>
                  <a:gd name="T15" fmla="*/ 2147483647 h 334"/>
                  <a:gd name="T16" fmla="*/ 2147483647 w 352"/>
                  <a:gd name="T17" fmla="*/ 2147483647 h 334"/>
                  <a:gd name="T18" fmla="*/ 2147483647 w 352"/>
                  <a:gd name="T19" fmla="*/ 2147483647 h 3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2" h="334">
                    <a:moveTo>
                      <a:pt x="263" y="230"/>
                    </a:moveTo>
                    <a:cubicBezTo>
                      <a:pt x="175" y="230"/>
                      <a:pt x="105" y="156"/>
                      <a:pt x="105" y="74"/>
                    </a:cubicBezTo>
                    <a:cubicBezTo>
                      <a:pt x="105" y="49"/>
                      <a:pt x="112" y="21"/>
                      <a:pt x="122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99"/>
                      <a:pt x="35" y="334"/>
                      <a:pt x="79" y="334"/>
                    </a:cubicBezTo>
                    <a:cubicBezTo>
                      <a:pt x="184" y="334"/>
                      <a:pt x="184" y="334"/>
                      <a:pt x="184" y="334"/>
                    </a:cubicBezTo>
                    <a:cubicBezTo>
                      <a:pt x="350" y="205"/>
                      <a:pt x="350" y="205"/>
                      <a:pt x="350" y="205"/>
                    </a:cubicBezTo>
                    <a:cubicBezTo>
                      <a:pt x="352" y="204"/>
                      <a:pt x="352" y="204"/>
                      <a:pt x="352" y="204"/>
                    </a:cubicBezTo>
                    <a:cubicBezTo>
                      <a:pt x="327" y="220"/>
                      <a:pt x="295" y="230"/>
                      <a:pt x="263" y="23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28" y="3346"/>
              <a:ext cx="32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eaLnBrk="1" hangingPunct="1">
                <a:spcBef>
                  <a:spcPct val="20000"/>
                </a:spcBef>
              </a:pPr>
              <a:r>
                <a:rPr 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+mn-ea"/>
                </a:rPr>
                <a:t>客户定位不准确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735060" y="1850390"/>
            <a:ext cx="2890520" cy="607060"/>
            <a:chOff x="13755" y="2871"/>
            <a:chExt cx="4552" cy="95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3058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建立信用评价系统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317365"/>
            <a:ext cx="2848610" cy="607695"/>
            <a:chOff x="13822" y="5854"/>
            <a:chExt cx="4486" cy="957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6028"/>
              <a:ext cx="3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微信群使用不方便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265" y="5942330"/>
            <a:ext cx="2909570" cy="604520"/>
            <a:chOff x="1770" y="8329"/>
            <a:chExt cx="4582" cy="952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456"/>
              <a:ext cx="33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商家收款不便利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1015" y="4269740"/>
            <a:ext cx="3105785" cy="614680"/>
            <a:chOff x="1850" y="5695"/>
            <a:chExt cx="4891" cy="968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889"/>
              <a:ext cx="37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生鲜质量缺少保障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59675" y="1534795"/>
            <a:ext cx="103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概念视频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5990" y="810260"/>
            <a:ext cx="10749915" cy="5814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2260" y="622300"/>
            <a:ext cx="6994525" cy="4241800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19575" y="506031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14805" y="284924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39200" y="283908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29565" y="239585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79050" y="239077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34655" y="236918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37585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34000" y="236918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2780" y="239585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0663" y="269906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975" y="386143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293610" y="285432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11370" y="285686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19520" y="469963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21480" y="506793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18885" y="330517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37530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81670" y="509714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06030" y="55727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上下箭头 3"/>
          <p:cNvSpPr/>
          <p:nvPr/>
        </p:nvSpPr>
        <p:spPr>
          <a:xfrm>
            <a:off x="6122035" y="1583055"/>
            <a:ext cx="327660" cy="729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5949315" y="692150"/>
            <a:ext cx="746125" cy="923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Straight Connector 36"/>
          <p:cNvCxnSpPr/>
          <p:nvPr/>
        </p:nvCxnSpPr>
        <p:spPr>
          <a:xfrm>
            <a:off x="4347210" y="416623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061970" y="371284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185" y="371284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61885" y="3681730"/>
            <a:ext cx="23749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①申请成为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团长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②团单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卡片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2959100" y="326834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2959100" y="427228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2959100" y="527621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9615" y="313309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①所属社区的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9615" y="413702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①点赞、评论、转发、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关注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②和朋友的交流：聊天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9615" y="514096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①很赞的描述、视频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②跟朋友一起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买：关注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0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endCxn id="43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4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49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4424045" y="380047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9"/>
          <p:cNvSpPr/>
          <p:nvPr/>
        </p:nvSpPr>
        <p:spPr bwMode="auto">
          <a:xfrm>
            <a:off x="5763895" y="335216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19500" y="333057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5965508" y="366045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9500" y="4462145"/>
            <a:ext cx="44875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①举报、申诉、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退款功能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②讨论团单功能：动态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③依据完成情况：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信用等级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" name="Straight Connector 36"/>
          <p:cNvCxnSpPr/>
          <p:nvPr/>
        </p:nvCxnSpPr>
        <p:spPr>
          <a:xfrm>
            <a:off x="1674495" y="202057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1"/>
          <p:cNvCxnSpPr>
            <a:endCxn id="11" idx="1"/>
          </p:cNvCxnSpPr>
          <p:nvPr/>
        </p:nvCxnSpPr>
        <p:spPr>
          <a:xfrm>
            <a:off x="8898890" y="201041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"/>
          <p:cNvSpPr/>
          <p:nvPr/>
        </p:nvSpPr>
        <p:spPr>
          <a:xfrm>
            <a:off x="389255" y="156718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Rounded Rectangle 29"/>
          <p:cNvSpPr/>
          <p:nvPr/>
        </p:nvSpPr>
        <p:spPr bwMode="auto">
          <a:xfrm>
            <a:off x="10238740" y="15621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094345" y="154051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2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3690" y="1540510"/>
            <a:ext cx="1974850" cy="914400"/>
            <a:chOff x="7251" y="3206"/>
            <a:chExt cx="3110" cy="1440"/>
          </a:xfrm>
        </p:grpSpPr>
        <p:sp>
          <p:nvSpPr>
            <p:cNvPr id="33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52470" y="1567180"/>
            <a:ext cx="1403350" cy="914400"/>
            <a:chOff x="4100" y="4680"/>
            <a:chExt cx="2210" cy="1440"/>
          </a:xfrm>
        </p:grpSpPr>
        <p:sp>
          <p:nvSpPr>
            <p:cNvPr id="5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10440353" y="187039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Straight Connector 41"/>
          <p:cNvCxnSpPr/>
          <p:nvPr/>
        </p:nvCxnSpPr>
        <p:spPr>
          <a:xfrm>
            <a:off x="7353300" y="202565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6"/>
          <p:cNvCxnSpPr/>
          <p:nvPr/>
        </p:nvCxnSpPr>
        <p:spPr>
          <a:xfrm>
            <a:off x="4671060" y="202819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60980" y="275145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739005" y="283146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①基于有限地域划分的社区：地图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26735" y="5739130"/>
            <a:ext cx="1974850" cy="914400"/>
            <a:chOff x="7251" y="3206"/>
            <a:chExt cx="3110" cy="1440"/>
          </a:xfrm>
        </p:grpSpPr>
        <p:sp>
          <p:nvSpPr>
            <p:cNvPr id="5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左弧形箭头 10"/>
          <p:cNvSpPr/>
          <p:nvPr/>
        </p:nvSpPr>
        <p:spPr>
          <a:xfrm>
            <a:off x="3521710" y="4259580"/>
            <a:ext cx="1885315" cy="23406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26735" y="3968750"/>
            <a:ext cx="1974850" cy="914400"/>
            <a:chOff x="7251" y="3149"/>
            <a:chExt cx="3110" cy="1440"/>
          </a:xfrm>
        </p:grpSpPr>
        <p:sp>
          <p:nvSpPr>
            <p:cNvPr id="22" name="Rounded Rectangle 26"/>
            <p:cNvSpPr/>
            <p:nvPr/>
          </p:nvSpPr>
          <p:spPr>
            <a:xfrm>
              <a:off x="7251" y="3149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036695" y="4980305"/>
            <a:ext cx="110934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</a:t>
            </a:r>
            <a:endParaRPr lang="zh-CN" altLang="en-US" sz="2400" b="1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0" name="Straight Connector 36"/>
          <p:cNvCxnSpPr/>
          <p:nvPr/>
        </p:nvCxnSpPr>
        <p:spPr>
          <a:xfrm>
            <a:off x="1674495" y="176276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1"/>
          <p:cNvCxnSpPr>
            <a:endCxn id="73" idx="1"/>
          </p:cNvCxnSpPr>
          <p:nvPr/>
        </p:nvCxnSpPr>
        <p:spPr>
          <a:xfrm>
            <a:off x="8898890" y="175260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1"/>
          <p:cNvSpPr/>
          <p:nvPr/>
        </p:nvSpPr>
        <p:spPr>
          <a:xfrm>
            <a:off x="389255" y="130937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Rounded Rectangle 29"/>
          <p:cNvSpPr/>
          <p:nvPr/>
        </p:nvSpPr>
        <p:spPr bwMode="auto">
          <a:xfrm>
            <a:off x="10238740" y="130429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94345" y="128270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75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393690" y="1282700"/>
            <a:ext cx="1974850" cy="914400"/>
            <a:chOff x="7251" y="3206"/>
            <a:chExt cx="3110" cy="1440"/>
          </a:xfrm>
        </p:grpSpPr>
        <p:sp>
          <p:nvSpPr>
            <p:cNvPr id="7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52470" y="1309370"/>
            <a:ext cx="1403350" cy="914400"/>
            <a:chOff x="4100" y="4680"/>
            <a:chExt cx="2210" cy="1440"/>
          </a:xfrm>
        </p:grpSpPr>
        <p:sp>
          <p:nvSpPr>
            <p:cNvPr id="81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Box 13"/>
          <p:cNvSpPr txBox="1">
            <a:spLocks noChangeArrowheads="1"/>
          </p:cNvSpPr>
          <p:nvPr/>
        </p:nvSpPr>
        <p:spPr bwMode="auto">
          <a:xfrm>
            <a:off x="10440353" y="161258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Straight Connector 41"/>
          <p:cNvCxnSpPr/>
          <p:nvPr/>
        </p:nvCxnSpPr>
        <p:spPr>
          <a:xfrm>
            <a:off x="7353300" y="176784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36"/>
          <p:cNvCxnSpPr/>
          <p:nvPr/>
        </p:nvCxnSpPr>
        <p:spPr>
          <a:xfrm>
            <a:off x="4671060" y="177038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4"/>
            <a:chOff x="271020" y="2420002"/>
            <a:chExt cx="6234569" cy="1771343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项目主线及概述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437705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17817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01637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438467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441388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488950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2415540" y="1774190"/>
            <a:ext cx="714311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8025" y="4215130"/>
            <a:ext cx="314896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使用团购APP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64045" y="4215130"/>
            <a:ext cx="40049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左弧形箭头 21"/>
          <p:cNvSpPr/>
          <p:nvPr/>
        </p:nvSpPr>
        <p:spPr>
          <a:xfrm>
            <a:off x="2674620" y="2083435"/>
            <a:ext cx="983615" cy="20307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8371205" y="2128520"/>
            <a:ext cx="1038225" cy="19856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32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</a:t>
            </a: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en-US" altLang="zh-CN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①供应商入驻团购平台；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②平台对供应商进行定点采买并配送至社区；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③社区设立团长；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④买家通过团长设立的自提点进行提货。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0"/>
            <a:ext cx="39789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8540" y="1196340"/>
            <a:ext cx="2163445" cy="469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785" y="1196340"/>
            <a:ext cx="2163445" cy="469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6955" y="1196340"/>
            <a:ext cx="2181860" cy="4730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8220" y="1195070"/>
            <a:ext cx="234569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908685" y="1168400"/>
            <a:ext cx="70891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现有的社区团购</a:t>
            </a:r>
            <a:r>
              <a:rPr lang="en-US" alt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流程：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490" y="2162810"/>
            <a:ext cx="9067800" cy="1689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08685" y="4293870"/>
            <a:ext cx="100780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当前社区团购的基本流程就是：供应商在社区团购</a:t>
            </a:r>
            <a:r>
              <a:rPr lang="en-US" alt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（平台）上发布商品，用户购买，然后以社区为单位，以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团长为纽带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的定点团购。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其中用户的宣传和商品的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推广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主要是靠大量的微信群和微信群内的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UNIT_PLACING_PICTURE_USER_VIEWPORT" val="{&quot;height&quot;:8435,&quot;width&quot;:3892}"/>
</p:tagLst>
</file>

<file path=ppt/tags/tag3.xml><?xml version="1.0" encoding="utf-8"?>
<p:tagLst xmlns:p="http://schemas.openxmlformats.org/presentationml/2006/main">
  <p:tag name="KSO_WM_UNIT_PLACING_PICTURE_USER_VIEWPORT" val="{&quot;height&quot;:8437,&quot;width&quot;:3892}"/>
</p:tagLst>
</file>

<file path=ppt/tags/tag4.xml><?xml version="1.0" encoding="utf-8"?>
<p:tagLst xmlns:p="http://schemas.openxmlformats.org/presentationml/2006/main">
  <p:tag name="KSO_WM_UNIT_PLACING_PICTURE_USER_VIEWPORT" val="{&quot;height&quot;:8504,&quot;width&quot;:3924}"/>
</p:tagLst>
</file>

<file path=ppt/tags/tag5.xml><?xml version="1.0" encoding="utf-8"?>
<p:tagLst xmlns:p="http://schemas.openxmlformats.org/presentationml/2006/main">
  <p:tag name="KSO_WM_UNIT_PLACING_PICTURE_USER_VIEWPORT" val="{&quot;height&quot;:8438,&quot;width&quot;:4218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234*4348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WPS 演示</Application>
  <PresentationFormat>宽屏</PresentationFormat>
  <Paragraphs>380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Arial Unicode MS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26923</cp:lastModifiedBy>
  <cp:revision>147</cp:revision>
  <dcterms:created xsi:type="dcterms:W3CDTF">2015-09-12T09:18:00Z</dcterms:created>
  <dcterms:modified xsi:type="dcterms:W3CDTF">2021-06-18T07:35:58Z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135AC9F99D1A40F9A771922833E20B35</vt:lpwstr>
  </property>
  <property fmtid="{D5CDD505-2E9C-101B-9397-08002B2CF9AE}" pid="3" name="KSOProductBuildVer">
    <vt:lpwstr>2052-11.1.0.10577</vt:lpwstr>
  </property>
</Properties>
</file>